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3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BC7B"/>
    <a:srgbClr val="EFD831"/>
    <a:srgbClr val="F6EE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7192B-CB78-4C2B-BB5B-54FE91CB43C3}" type="datetimeFigureOut">
              <a:rPr lang="en-US" smtClean="0"/>
              <a:pPr/>
              <a:t>3/10/2011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6E716-6F27-489E-A699-8DA78A078F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674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6E716-6F27-489E-A699-8DA78A078FF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CDE794-BB72-4E3E-888A-D676FBCEF846}" type="datetimeFigureOut">
              <a:rPr lang="en-US" smtClean="0"/>
              <a:pPr/>
              <a:t>3/10/2011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48D5CE-743A-4B1E-BA8A-846B20BC96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CDE794-BB72-4E3E-888A-D676FBCEF846}" type="datetimeFigureOut">
              <a:rPr lang="en-US" smtClean="0"/>
              <a:pPr/>
              <a:t>3/10/2011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48D5CE-743A-4B1E-BA8A-846B20BC96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CDE794-BB72-4E3E-888A-D676FBCEF846}" type="datetimeFigureOut">
              <a:rPr lang="en-US" smtClean="0"/>
              <a:pPr/>
              <a:t>3/10/2011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48D5CE-743A-4B1E-BA8A-846B20BC96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CDE794-BB72-4E3E-888A-D676FBCEF846}" type="datetimeFigureOut">
              <a:rPr lang="en-US" smtClean="0"/>
              <a:pPr/>
              <a:t>3/10/2011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48D5CE-743A-4B1E-BA8A-846B20BC96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CDE794-BB72-4E3E-888A-D676FBCEF846}" type="datetimeFigureOut">
              <a:rPr lang="en-US" smtClean="0"/>
              <a:pPr/>
              <a:t>3/10/2011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48D5CE-743A-4B1E-BA8A-846B20BC96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CDE794-BB72-4E3E-888A-D676FBCEF846}" type="datetimeFigureOut">
              <a:rPr lang="en-US" smtClean="0"/>
              <a:pPr/>
              <a:t>3/10/2011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48D5CE-743A-4B1E-BA8A-846B20BC96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CDE794-BB72-4E3E-888A-D676FBCEF846}" type="datetimeFigureOut">
              <a:rPr lang="en-US" smtClean="0"/>
              <a:pPr/>
              <a:t>3/10/2011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48D5CE-743A-4B1E-BA8A-846B20BC96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CDE794-BB72-4E3E-888A-D676FBCEF846}" type="datetimeFigureOut">
              <a:rPr lang="en-US" smtClean="0"/>
              <a:pPr/>
              <a:t>3/10/2011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48D5CE-743A-4B1E-BA8A-846B20BC96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CDE794-BB72-4E3E-888A-D676FBCEF846}" type="datetimeFigureOut">
              <a:rPr lang="en-US" smtClean="0"/>
              <a:pPr/>
              <a:t>3/10/2011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48D5CE-743A-4B1E-BA8A-846B20BC96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CDE794-BB72-4E3E-888A-D676FBCEF846}" type="datetimeFigureOut">
              <a:rPr lang="en-US" smtClean="0"/>
              <a:pPr/>
              <a:t>3/10/2011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48D5CE-743A-4B1E-BA8A-846B20BC96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CDE794-BB72-4E3E-888A-D676FBCEF846}" type="datetimeFigureOut">
              <a:rPr lang="en-US" smtClean="0"/>
              <a:pPr/>
              <a:t>3/10/2011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48D5CE-743A-4B1E-BA8A-846B20BC96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13">
            <a:alphaModFix amt="7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3657600" cy="2209800"/>
          </a:xfrm>
        </p:spPr>
        <p:txBody>
          <a:bodyPr/>
          <a:lstStyle/>
          <a:p>
            <a:r>
              <a:rPr lang="en-US" dirty="0" smtClean="0"/>
              <a:t>If It Weren’t for Farmers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133600"/>
            <a:ext cx="4191000" cy="3962400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Rookie Read-About™ Science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By Allan Fowler</a:t>
            </a:r>
          </a:p>
          <a:p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Power Point presentation created by permission of Maria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Felizardo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and Scholastic Publishers</a:t>
            </a:r>
          </a:p>
          <a:p>
            <a:endParaRPr lang="en-US" dirty="0"/>
          </a:p>
        </p:txBody>
      </p:sp>
      <p:pic>
        <p:nvPicPr>
          <p:cNvPr id="4" name="Picture 3" descr="cover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038600" y="685800"/>
            <a:ext cx="4497224" cy="5382768"/>
          </a:xfrm>
          <a:prstGeom prst="rect">
            <a:avLst/>
          </a:prstGeom>
          <a:ln w="3175" cap="flat" cmpd="tri">
            <a:solidFill>
              <a:schemeClr val="tx1"/>
            </a:solidFill>
            <a:beve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ContrastingLeftFacing">
              <a:rot lat="623785" lon="2636332" rev="21386789"/>
            </a:camera>
            <a:lightRig rig="threePt" dir="t"/>
          </a:scene3d>
          <a:sp3d prstMaterial="matte">
            <a:bevelT h="127000"/>
            <a:bevelB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9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9" presetClass="exit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9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3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0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360" accel="100000">
                                          <p:stCondLst>
                                            <p:cond delay="3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360" accel="100000">
                                          <p:stCondLst>
                                            <p:cond delay="3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4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4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60" accel="100000">
                                          <p:stCondLst>
                                            <p:cond delay="3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0" accel="100000">
                                          <p:stCondLst>
                                            <p:cond delay="3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457200"/>
            <a:ext cx="4724400" cy="2438400"/>
          </a:xfrm>
        </p:spPr>
        <p:txBody>
          <a:bodyPr>
            <a:noAutofit/>
          </a:bodyPr>
          <a:lstStyle/>
          <a:p>
            <a:pPr algn="r"/>
            <a:r>
              <a:rPr lang="en-US" sz="3600" dirty="0" smtClean="0"/>
              <a:t>Some farm crops—such as oranges, grapefruits, and peaches—grow best where it’s warm most of the time. </a:t>
            </a:r>
            <a:endParaRPr lang="en-US" sz="3600" dirty="0"/>
          </a:p>
        </p:txBody>
      </p:sp>
      <p:pic>
        <p:nvPicPr>
          <p:cNvPr id="4" name="Content Placeholder 3" descr="page 1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04800" y="304800"/>
            <a:ext cx="4144390" cy="29704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>
              <a:rot lat="0" lon="20999997" rev="0"/>
            </a:camera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Content Placeholder 3" descr="page 1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48200" y="3429000"/>
            <a:ext cx="4204588" cy="29988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>
              <a:rot lat="0" lon="600000" rev="0"/>
            </a:camera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2400" y="3657600"/>
            <a:ext cx="4648200" cy="2971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Others—such as apples and berries, potatoes, and tomatoes—can be grown in cooler climates.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age 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152400"/>
            <a:ext cx="8077200" cy="2438400"/>
          </a:xfrm>
          <a:noFill/>
          <a:effectLst>
            <a:softEdge rad="317500"/>
          </a:effectLst>
        </p:spPr>
        <p:txBody>
          <a:bodyPr>
            <a:noAutofit/>
          </a:bodyPr>
          <a:lstStyle/>
          <a:p>
            <a:pPr algn="l"/>
            <a:r>
              <a:rPr lang="en-US" sz="4000" dirty="0" smtClean="0"/>
              <a:t>And there are places where </a:t>
            </a:r>
            <a:br>
              <a:rPr lang="en-US" sz="4000" dirty="0" smtClean="0"/>
            </a:br>
            <a:r>
              <a:rPr lang="en-US" sz="4000" dirty="0" smtClean="0"/>
              <a:t>the soil and climate are just right </a:t>
            </a:r>
            <a:br>
              <a:rPr lang="en-US" sz="4000" dirty="0" smtClean="0"/>
            </a:br>
            <a:r>
              <a:rPr lang="en-US" sz="4000" dirty="0" smtClean="0"/>
              <a:t>for growing corn and grains.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28800" y="2057400"/>
            <a:ext cx="7315200" cy="1981200"/>
          </a:xfrm>
          <a:prstGeom prst="rect">
            <a:avLst/>
          </a:prstGeom>
          <a:solidFill>
            <a:schemeClr val="bg1">
              <a:alpha val="35000"/>
            </a:schemeClr>
          </a:solidFill>
          <a:ln cap="rnd">
            <a:solidFill>
              <a:schemeClr val="tx1"/>
            </a:solidFill>
            <a:round/>
          </a:ln>
          <a:effectLst>
            <a:softEdge rad="317500"/>
          </a:effectLst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latin typeface="+mj-lt"/>
                <a:ea typeface="+mj-ea"/>
                <a:cs typeface="+mj-cs"/>
              </a:rPr>
              <a:t>Fields of wheat or corn stretch </a:t>
            </a:r>
            <a:br>
              <a:rPr lang="en-US" sz="4000" dirty="0" smtClean="0">
                <a:latin typeface="+mj-lt"/>
                <a:ea typeface="+mj-ea"/>
                <a:cs typeface="+mj-cs"/>
              </a:rPr>
            </a:br>
            <a:r>
              <a:rPr lang="en-US" sz="4000" dirty="0" smtClean="0">
                <a:latin typeface="+mj-lt"/>
                <a:ea typeface="+mj-ea"/>
                <a:cs typeface="+mj-cs"/>
              </a:rPr>
              <a:t>as far as the eye can see.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33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981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Farmers often add fertilizer to their soil. Fertilizer is plant food. It helps farmers grow bigger, healthier plants.</a:t>
            </a:r>
            <a:endParaRPr lang="en-US" dirty="0"/>
          </a:p>
        </p:txBody>
      </p:sp>
      <p:pic>
        <p:nvPicPr>
          <p:cNvPr id="4" name="Content Placeholder 3" descr="page 1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048256" y="2444496"/>
            <a:ext cx="5047488" cy="3499104"/>
          </a:xfrm>
          <a:prstGeom prst="round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Many farmers use chemicals to kill harmful weeds and insects, and to protect the crops from plant diseases.</a:t>
            </a:r>
            <a:endParaRPr lang="en-US" dirty="0"/>
          </a:p>
        </p:txBody>
      </p:sp>
      <p:pic>
        <p:nvPicPr>
          <p:cNvPr id="4" name="Content Placeholder 3" descr="page 1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084832" y="2584704"/>
            <a:ext cx="4974336" cy="3511296"/>
          </a:xfrm>
          <a:prstGeom prst="round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4038600" cy="59737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Other farms are organic. They do not use chemicals. 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They use only things found in nature to help their plants grow.</a:t>
            </a:r>
            <a:endParaRPr lang="en-US" sz="4000" dirty="0"/>
          </a:p>
        </p:txBody>
      </p:sp>
      <p:pic>
        <p:nvPicPr>
          <p:cNvPr id="4" name="Content Placeholder 3" descr="page 1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419600" y="990600"/>
            <a:ext cx="4153720" cy="4525963"/>
          </a:xfrm>
          <a:prstGeom prst="round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10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But the most important thing all crops need is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5100" dirty="0" smtClean="0">
                <a:solidFill>
                  <a:schemeClr val="accent1">
                    <a:lumMod val="75000"/>
                  </a:schemeClr>
                </a:solidFill>
              </a:rPr>
              <a:t>water.</a:t>
            </a:r>
            <a:endParaRPr lang="en-US" sz="51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Content Placeholder 3" descr="page 1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084832" y="445008"/>
            <a:ext cx="4925568" cy="4279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age 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 smtClean="0"/>
              <a:t>Nothing can grow without water.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4953000"/>
            <a:ext cx="8229600" cy="914400"/>
          </a:xfrm>
          <a:prstGeom prst="rect">
            <a:avLst/>
          </a:prstGeom>
          <a:solidFill>
            <a:schemeClr val="bg1">
              <a:alpha val="34000"/>
            </a:schemeClr>
          </a:solidFill>
          <a:effectLst>
            <a:softEdge rad="127000"/>
          </a:effectLst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Sometimes there isn’t enough rain.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Then the farmer irrigates his crops. He brings water to them from natural sources such as rivers or springs.</a:t>
            </a:r>
            <a:endParaRPr lang="en-US" dirty="0"/>
          </a:p>
        </p:txBody>
      </p:sp>
      <p:pic>
        <p:nvPicPr>
          <p:cNvPr id="4" name="Content Placeholder 3" descr="page 2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115312" y="2438400"/>
            <a:ext cx="4913376" cy="3511296"/>
          </a:xfrm>
          <a:prstGeom prst="round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water reaches the crops through an irrigation ditch, or</a:t>
            </a:r>
            <a:endParaRPr lang="en-US" dirty="0"/>
          </a:p>
        </p:txBody>
      </p:sp>
      <p:pic>
        <p:nvPicPr>
          <p:cNvPr id="5" name="Content Placeholder 4" descr="page 2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109216" y="1905000"/>
            <a:ext cx="4925568" cy="3060192"/>
          </a:xfrm>
          <a:prstGeom prst="roundRect">
            <a:avLst/>
          </a:prstGeom>
          <a:effectLst>
            <a:softEdge rad="63500"/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5410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through a pipeline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connected to sprinklers. 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800" dirty="0" smtClean="0"/>
              <a:t>Today, machines help the farmers do their work. </a:t>
            </a:r>
            <a:endParaRPr lang="en-US" sz="3800" dirty="0"/>
          </a:p>
        </p:txBody>
      </p:sp>
      <p:pic>
        <p:nvPicPr>
          <p:cNvPr id="5" name="Content Placeholder 4" descr="page 2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097024" y="1600200"/>
            <a:ext cx="4949952" cy="3108960"/>
          </a:xfrm>
          <a:prstGeom prst="roundRect">
            <a:avLst/>
          </a:prstGeom>
          <a:effectLst>
            <a:softEdge rad="63500"/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09600" y="4919547"/>
            <a:ext cx="78486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Tractors pull the plows that break </a:t>
            </a:r>
            <a:b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up the soil… and the planters</a:t>
            </a:r>
            <a:r>
              <a:rPr lang="en-US" sz="3800" dirty="0" smtClean="0"/>
              <a:t> that plant the seeds… </a:t>
            </a:r>
            <a:endParaRPr kumimoji="0" lang="en-US" sz="3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age 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981200" y="1219200"/>
            <a:ext cx="4998720" cy="3925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3400" y="5486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would there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be to eat?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If it weren’t for farmers—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1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99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3399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7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" grpId="0"/>
      <p:bldP spid="2" grpId="1"/>
      <p:bldP spid="2" grpId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and the harvesters that gather in the crops.</a:t>
            </a:r>
            <a:endParaRPr lang="en-US" dirty="0"/>
          </a:p>
        </p:txBody>
      </p:sp>
      <p:pic>
        <p:nvPicPr>
          <p:cNvPr id="4" name="Content Placeholder 3" descr="page 2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143000" y="1752600"/>
            <a:ext cx="7010400" cy="4702097"/>
          </a:xfrm>
          <a:prstGeom prst="round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3505200" cy="30480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Some crops </a:t>
            </a:r>
            <a:br>
              <a:rPr lang="en-US" sz="3800" dirty="0" smtClean="0"/>
            </a:br>
            <a:r>
              <a:rPr lang="en-US" sz="3800" dirty="0" smtClean="0"/>
              <a:t>are so delicate that they would be crushed </a:t>
            </a:r>
            <a:br>
              <a:rPr lang="en-US" sz="3800" dirty="0" smtClean="0"/>
            </a:br>
            <a:r>
              <a:rPr lang="en-US" sz="3800" dirty="0" smtClean="0"/>
              <a:t>by machines. </a:t>
            </a:r>
            <a:endParaRPr lang="en-US" sz="3800" dirty="0"/>
          </a:p>
        </p:txBody>
      </p:sp>
      <p:pic>
        <p:nvPicPr>
          <p:cNvPr id="4" name="Content Placeholder 3" descr="page 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1" y="0"/>
            <a:ext cx="5334000" cy="68580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" y="3048000"/>
            <a:ext cx="3505200" cy="3733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Raspberries, blueberries, and strawberries are like that, so </a:t>
            </a:r>
            <a:b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they are picked by hand.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554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Besides crop farms, there are dairy farms where milk and cheese are produced…</a:t>
            </a:r>
            <a:endParaRPr lang="en-US" dirty="0"/>
          </a:p>
        </p:txBody>
      </p:sp>
      <p:pic>
        <p:nvPicPr>
          <p:cNvPr id="4" name="Content Placeholder 3" descr="page 2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103120" y="2057400"/>
            <a:ext cx="4937760" cy="4023360"/>
          </a:xfrm>
          <a:prstGeom prst="round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poultry farms, where chickens are raised for meat and eggs…</a:t>
            </a:r>
            <a:endParaRPr lang="en-US" dirty="0"/>
          </a:p>
        </p:txBody>
      </p:sp>
      <p:pic>
        <p:nvPicPr>
          <p:cNvPr id="4" name="Content Placeholder 3" descr="page 2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097024" y="1674717"/>
            <a:ext cx="4949952" cy="4376928"/>
          </a:xfrm>
          <a:prstGeom prst="round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And cattle farms or ranches, where cattle are raised for beef.</a:t>
            </a:r>
            <a:endParaRPr lang="en-US" dirty="0"/>
          </a:p>
        </p:txBody>
      </p:sp>
      <p:pic>
        <p:nvPicPr>
          <p:cNvPr id="4" name="Content Placeholder 3" descr="page 2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103120" y="1753965"/>
            <a:ext cx="4937760" cy="4218432"/>
          </a:xfrm>
          <a:prstGeom prst="round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it weren’t for farmers—what would there be to eat?</a:t>
            </a:r>
            <a:endParaRPr lang="en-US" dirty="0"/>
          </a:p>
        </p:txBody>
      </p:sp>
      <p:pic>
        <p:nvPicPr>
          <p:cNvPr id="4" name="Content Placeholder 3" descr="page 2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097024" y="1766157"/>
            <a:ext cx="4949952" cy="4194048"/>
          </a:xfrm>
          <a:prstGeom prst="round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dirty="0" smtClean="0"/>
              <a:t>Words You Know</a:t>
            </a:r>
            <a:endParaRPr lang="en-US" dirty="0"/>
          </a:p>
        </p:txBody>
      </p:sp>
      <p:pic>
        <p:nvPicPr>
          <p:cNvPr id="5" name="Picture 4" descr="page 5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6705600" y="2057400"/>
            <a:ext cx="1752600" cy="1828800"/>
          </a:xfrm>
          <a:prstGeom prst="rect">
            <a:avLst/>
          </a:prstGeom>
        </p:spPr>
      </p:pic>
      <p:pic>
        <p:nvPicPr>
          <p:cNvPr id="6" name="Picture 5" descr="page 6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57200" y="4114800"/>
            <a:ext cx="1447800" cy="1828800"/>
          </a:xfrm>
          <a:prstGeom prst="rect">
            <a:avLst/>
          </a:prstGeom>
        </p:spPr>
      </p:pic>
      <p:pic>
        <p:nvPicPr>
          <p:cNvPr id="7" name="Picture 6" descr="page 7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2057400" y="1219200"/>
            <a:ext cx="1828800" cy="1676400"/>
          </a:xfrm>
          <a:prstGeom prst="rect">
            <a:avLst/>
          </a:prstGeom>
        </p:spPr>
      </p:pic>
      <p:pic>
        <p:nvPicPr>
          <p:cNvPr id="23" name="Picture 22" descr="page 26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5029200" y="1371600"/>
            <a:ext cx="1939636" cy="1828800"/>
          </a:xfrm>
          <a:prstGeom prst="rect">
            <a:avLst/>
          </a:prstGeom>
        </p:spPr>
      </p:pic>
      <p:pic>
        <p:nvPicPr>
          <p:cNvPr id="24" name="Picture 23" descr="page 27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1752600" y="4419600"/>
            <a:ext cx="1676400" cy="1828800"/>
          </a:xfrm>
          <a:prstGeom prst="rect">
            <a:avLst/>
          </a:prstGeom>
        </p:spPr>
      </p:pic>
      <p:pic>
        <p:nvPicPr>
          <p:cNvPr id="25" name="Picture 24" descr="page 28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4343400" y="4800600"/>
            <a:ext cx="1828800" cy="1676400"/>
          </a:xfrm>
          <a:prstGeom prst="rect">
            <a:avLst/>
          </a:prstGeom>
        </p:spPr>
      </p:pic>
      <p:pic>
        <p:nvPicPr>
          <p:cNvPr id="27" name="Picture 26" descr="page 17.jp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7010400" y="4820478"/>
            <a:ext cx="1754588" cy="16728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" y="3657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Poultry Farms</a:t>
            </a:r>
            <a:endParaRPr lang="en-US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30480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Fruits and Vegetables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90800" y="2895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Wheat</a:t>
            </a:r>
            <a:endParaRPr lang="en-US" dirty="0"/>
          </a:p>
        </p:txBody>
      </p:sp>
      <p:pic>
        <p:nvPicPr>
          <p:cNvPr id="4" name="Content Placeholder 3" descr="page 4.jpg"/>
          <p:cNvPicPr>
            <a:picLocks noGrp="1" noChangeAspect="1"/>
          </p:cNvPicPr>
          <p:nvPr>
            <p:ph idx="1"/>
          </p:nvPr>
        </p:nvPicPr>
        <p:blipFill>
          <a:blip r:embed="rId9" cstate="screen"/>
          <a:srcRect/>
          <a:stretch>
            <a:fillRect/>
          </a:stretch>
        </p:blipFill>
        <p:spPr>
          <a:xfrm>
            <a:off x="609600" y="1371600"/>
            <a:ext cx="1675809" cy="1676400"/>
          </a:xfrm>
        </p:spPr>
      </p:pic>
      <p:sp>
        <p:nvSpPr>
          <p:cNvPr id="14" name="TextBox 13"/>
          <p:cNvSpPr txBox="1"/>
          <p:nvPr/>
        </p:nvSpPr>
        <p:spPr>
          <a:xfrm>
            <a:off x="5029200" y="9906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Dairy Farms</a:t>
            </a:r>
            <a:endParaRPr lang="en-US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5638800" y="3163956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Cows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315200" y="38978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Milk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09600" y="838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Crop Farms</a:t>
            </a:r>
            <a:endParaRPr lang="en-US" u="sng" dirty="0"/>
          </a:p>
        </p:txBody>
      </p:sp>
      <p:sp>
        <p:nvSpPr>
          <p:cNvPr id="18" name="TextBox 17"/>
          <p:cNvSpPr txBox="1"/>
          <p:nvPr/>
        </p:nvSpPr>
        <p:spPr>
          <a:xfrm>
            <a:off x="838200" y="5943600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Eggs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057400" y="6248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Chickens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343400" y="4419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Cattle Ranch</a:t>
            </a:r>
            <a:endParaRPr lang="en-US" u="sng" dirty="0"/>
          </a:p>
        </p:txBody>
      </p:sp>
      <p:sp>
        <p:nvSpPr>
          <p:cNvPr id="21" name="TextBox 20"/>
          <p:cNvSpPr txBox="1"/>
          <p:nvPr/>
        </p:nvSpPr>
        <p:spPr>
          <a:xfrm>
            <a:off x="7010400" y="44312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Organic Farm</a:t>
            </a: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Words You Know</a:t>
            </a:r>
            <a:endParaRPr lang="en-US" dirty="0"/>
          </a:p>
        </p:txBody>
      </p:sp>
      <p:pic>
        <p:nvPicPr>
          <p:cNvPr id="5" name="Picture 4" descr="page 1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447800" y="4572000"/>
            <a:ext cx="2590800" cy="1828800"/>
          </a:xfrm>
          <a:prstGeom prst="rect">
            <a:avLst/>
          </a:prstGeom>
        </p:spPr>
      </p:pic>
      <p:pic>
        <p:nvPicPr>
          <p:cNvPr id="10" name="Picture 9" descr="page 2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6834" y="2209800"/>
            <a:ext cx="2943566" cy="1828800"/>
          </a:xfrm>
          <a:prstGeom prst="rect">
            <a:avLst/>
          </a:prstGeom>
        </p:spPr>
      </p:pic>
      <p:pic>
        <p:nvPicPr>
          <p:cNvPr id="11" name="Picture 10" descr="page 2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708264" y="4572000"/>
            <a:ext cx="2911736" cy="1828800"/>
          </a:xfrm>
          <a:prstGeom prst="rect">
            <a:avLst/>
          </a:prstGeom>
        </p:spPr>
      </p:pic>
      <p:pic>
        <p:nvPicPr>
          <p:cNvPr id="12" name="Picture 11" descr="page 23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416179" y="2057400"/>
            <a:ext cx="2270621" cy="1828800"/>
          </a:xfrm>
          <a:prstGeom prst="rect">
            <a:avLst/>
          </a:prstGeom>
        </p:spPr>
      </p:pic>
      <p:pic>
        <p:nvPicPr>
          <p:cNvPr id="13" name="Content Placeholder 3" descr="page 3.jpg"/>
          <p:cNvPicPr>
            <a:picLocks noGrp="1" noChangeAspect="1"/>
          </p:cNvPicPr>
          <p:nvPr>
            <p:ph idx="1"/>
          </p:nvPr>
        </p:nvPicPr>
        <p:blipFill>
          <a:blip r:embed="rId6" cstate="screen"/>
          <a:stretch>
            <a:fillRect/>
          </a:stretch>
        </p:blipFill>
        <p:spPr>
          <a:xfrm>
            <a:off x="3657600" y="1447800"/>
            <a:ext cx="2328596" cy="1828800"/>
          </a:xfrm>
        </p:spPr>
      </p:pic>
      <p:sp>
        <p:nvSpPr>
          <p:cNvPr id="9" name="TextBox 8"/>
          <p:cNvSpPr txBox="1"/>
          <p:nvPr/>
        </p:nvSpPr>
        <p:spPr>
          <a:xfrm>
            <a:off x="4343400" y="1143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Tractor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934200" y="1752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Harvester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791200" y="4267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Tractor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198649" y="4267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Chemicals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219200" y="1828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Sprinklers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age 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191000" y="1295400"/>
            <a:ext cx="4713083" cy="4525963"/>
          </a:xfrm>
          <a:prstGeom prst="roundRect">
            <a:avLst/>
          </a:prstGeom>
          <a:effectLst>
            <a:softEdge rad="63500"/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28600" y="609600"/>
            <a:ext cx="37338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All the fruits and vegetables,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 descr="page 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191000" y="1295400"/>
            <a:ext cx="4713083" cy="4525963"/>
          </a:xfrm>
          <a:prstGeom prst="roundRect">
            <a:avLst/>
          </a:prstGeom>
          <a:effectLst>
            <a:softEdge rad="63500"/>
          </a:effectLst>
        </p:spPr>
      </p:pic>
      <p:pic>
        <p:nvPicPr>
          <p:cNvPr id="4" name="Content Placeholder 3" descr="page 5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4220042" y="1295400"/>
            <a:ext cx="4771558" cy="4525963"/>
          </a:xfrm>
          <a:prstGeom prst="roundRect">
            <a:avLst/>
          </a:prstGeom>
          <a:effectLst>
            <a:softEdge rad="63500"/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609600"/>
            <a:ext cx="37338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All the fruits and vegetables,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2286000"/>
            <a:ext cx="37338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all the milk and cheese,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page 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20042" y="1295400"/>
            <a:ext cx="4771558" cy="4525963"/>
          </a:xfrm>
          <a:prstGeom prst="roundRect">
            <a:avLst/>
          </a:prstGeom>
          <a:effectLst>
            <a:softEdge rad="63500"/>
          </a:effectLst>
        </p:spPr>
      </p:pic>
      <p:pic>
        <p:nvPicPr>
          <p:cNvPr id="4" name="Content Placeholder 3" descr="page 6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4191000" y="1295400"/>
            <a:ext cx="4787698" cy="4525963"/>
          </a:xfrm>
          <a:prstGeom prst="roundRect">
            <a:avLst/>
          </a:prstGeom>
          <a:effectLst>
            <a:softEdge rad="63500"/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8600" y="609600"/>
            <a:ext cx="37338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All the fruits and vegetables,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" y="2286000"/>
            <a:ext cx="37338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all the milk and cheese,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3810000"/>
            <a:ext cx="37338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meat and eggs you enjoy,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"/>
                            </p:stCondLst>
                            <p:childTnLst>
                              <p:par>
                                <p:cTn id="1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build="allAtOnce"/>
      <p:bldP spid="8" grpI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age 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2400" y="1066800"/>
            <a:ext cx="4922520" cy="4352544"/>
          </a:xfrm>
          <a:prstGeom prst="roundRect">
            <a:avLst/>
          </a:prstGeom>
          <a:effectLst>
            <a:softEdge rad="63500"/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257800" y="457200"/>
            <a:ext cx="3733800" cy="198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all the wheat that’s made into flour,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page 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52400" y="1066800"/>
            <a:ext cx="4922520" cy="4352544"/>
          </a:xfrm>
          <a:prstGeom prst="roundRect">
            <a:avLst/>
          </a:prstGeom>
          <a:effectLst>
            <a:softEdge rad="63500"/>
          </a:effectLst>
        </p:spPr>
      </p:pic>
      <p:pic>
        <p:nvPicPr>
          <p:cNvPr id="4" name="Content Placeholder 3" descr="page 8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82447" y="1143000"/>
            <a:ext cx="4889500" cy="4191000"/>
          </a:xfrm>
          <a:prstGeom prst="roundRect">
            <a:avLst/>
          </a:prstGeom>
          <a:effectLst>
            <a:softEdge rad="63500"/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257800" y="2362200"/>
            <a:ext cx="3733800" cy="274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that’s baked into bread and cookies and cakes,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257800" y="457200"/>
            <a:ext cx="3733800" cy="198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all the wheat that’s made into flour,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"/>
                            </p:stCondLst>
                            <p:childTnLst>
                              <p:par>
                                <p:cTn id="1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8" grpId="1" build="allAtOnce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age 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9653" y="2971800"/>
            <a:ext cx="2678859" cy="2368675"/>
          </a:xfrm>
          <a:prstGeom prst="rect">
            <a:avLst/>
          </a:prstGeom>
        </p:spPr>
      </p:pic>
      <p:pic>
        <p:nvPicPr>
          <p:cNvPr id="5" name="Content Placeholder 3" descr="page 8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330711" y="3048000"/>
            <a:ext cx="2660889" cy="2280762"/>
          </a:xfrm>
          <a:prstGeom prst="rect">
            <a:avLst/>
          </a:prstGeom>
        </p:spPr>
      </p:pic>
      <p:pic>
        <p:nvPicPr>
          <p:cNvPr id="6" name="Content Placeholder 3" descr="page 6.jpg"/>
          <p:cNvPicPr>
            <a:picLocks noGrp="1" noChangeAspect="1"/>
          </p:cNvPicPr>
          <p:nvPr>
            <p:ph idx="1"/>
          </p:nvPr>
        </p:nvPicPr>
        <p:blipFill>
          <a:blip r:embed="rId4" cstate="screen"/>
          <a:stretch>
            <a:fillRect/>
          </a:stretch>
        </p:blipFill>
        <p:spPr>
          <a:xfrm>
            <a:off x="6324600" y="163551"/>
            <a:ext cx="2605488" cy="2463051"/>
          </a:xfrm>
        </p:spPr>
      </p:pic>
      <p:pic>
        <p:nvPicPr>
          <p:cNvPr id="7" name="Content Placeholder 3" descr="page 5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276600" y="1118349"/>
            <a:ext cx="2596705" cy="2463051"/>
          </a:xfrm>
          <a:prstGeom prst="rect">
            <a:avLst/>
          </a:prstGeom>
        </p:spPr>
      </p:pic>
      <p:pic>
        <p:nvPicPr>
          <p:cNvPr id="8" name="Content Placeholder 3" descr="page 4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02118" y="152400"/>
            <a:ext cx="2564882" cy="246305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33400" y="5486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…all of it comes from farmers.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8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38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8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38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8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38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8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38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99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3399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10600" cy="1676400"/>
          </a:xfrm>
        </p:spPr>
        <p:txBody>
          <a:bodyPr>
            <a:noAutofit/>
          </a:bodyPr>
          <a:lstStyle/>
          <a:p>
            <a:r>
              <a:rPr lang="en-US" dirty="0" smtClean="0"/>
              <a:t>A farm is a place where people go to work…to grow plants or raise animals for food.</a:t>
            </a:r>
            <a:endParaRPr lang="en-US" dirty="0"/>
          </a:p>
        </p:txBody>
      </p:sp>
      <p:pic>
        <p:nvPicPr>
          <p:cNvPr id="4" name="Content Placeholder 3" descr="page 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133600" y="2359152"/>
            <a:ext cx="4901184" cy="3889248"/>
          </a:xfrm>
          <a:prstGeom prst="roundRect">
            <a:avLst/>
          </a:prstGeom>
          <a:effectLst>
            <a:softEdge rad="63500"/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404</Words>
  <Application>Microsoft Office PowerPoint</Application>
  <PresentationFormat>On-screen Show (4:3)</PresentationFormat>
  <Paragraphs>59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If It Weren’t for Farmers </vt:lpstr>
      <vt:lpstr>If it weren’t for farmers—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farm is a place where people go to work…to grow plants or raise animals for food.</vt:lpstr>
      <vt:lpstr>Some farm crops—such as oranges, grapefruits, and peaches—grow best where it’s warm most of the time. </vt:lpstr>
      <vt:lpstr>And there are places where  the soil and climate are just right  for growing corn and grains. </vt:lpstr>
      <vt:lpstr>Farmers often add fertilizer to their soil. Fertilizer is plant food. It helps farmers grow bigger, healthier plants.</vt:lpstr>
      <vt:lpstr>Many farmers use chemicals to kill harmful weeds and insects, and to protect the crops from plant diseases.</vt:lpstr>
      <vt:lpstr>Other farms are organic. They do not use chemicals.   They use only things found in nature to help their plants grow.</vt:lpstr>
      <vt:lpstr>But the most important thing all crops need is water.</vt:lpstr>
      <vt:lpstr>Nothing can grow without water.</vt:lpstr>
      <vt:lpstr>Then the farmer irrigates his crops. He brings water to them from natural sources such as rivers or springs.</vt:lpstr>
      <vt:lpstr>The water reaches the crops through an irrigation ditch, or</vt:lpstr>
      <vt:lpstr>Today, machines help the farmers do their work. </vt:lpstr>
      <vt:lpstr>and the harvesters that gather in the crops.</vt:lpstr>
      <vt:lpstr>Some crops  are so delicate that they would be crushed  by machines. </vt:lpstr>
      <vt:lpstr>Besides crop farms, there are dairy farms where milk and cheese are produced…</vt:lpstr>
      <vt:lpstr>poultry farms, where chickens are raised for meat and eggs…</vt:lpstr>
      <vt:lpstr>And cattle farms or ranches, where cattle are raised for beef.</vt:lpstr>
      <vt:lpstr>If it weren’t for farmers—what would there be to eat?</vt:lpstr>
      <vt:lpstr>Words You Know</vt:lpstr>
      <vt:lpstr>Words You Know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Lyndi Larson</dc:creator>
  <cp:lastModifiedBy>Lyndi Larson</cp:lastModifiedBy>
  <cp:revision>41</cp:revision>
  <dcterms:created xsi:type="dcterms:W3CDTF">2009-05-13T20:18:06Z</dcterms:created>
  <dcterms:modified xsi:type="dcterms:W3CDTF">2011-03-10T19:40:19Z</dcterms:modified>
</cp:coreProperties>
</file>